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0" r:id="rId4"/>
    <p:sldId id="259" r:id="rId5"/>
    <p:sldId id="267" r:id="rId6"/>
    <p:sldId id="265" r:id="rId7"/>
    <p:sldId id="268" r:id="rId8"/>
    <p:sldId id="266" r:id="rId9"/>
    <p:sldId id="275" r:id="rId10"/>
    <p:sldId id="269" r:id="rId11"/>
    <p:sldId id="276" r:id="rId12"/>
    <p:sldId id="270" r:id="rId13"/>
    <p:sldId id="277" r:id="rId14"/>
    <p:sldId id="271" r:id="rId15"/>
    <p:sldId id="278" r:id="rId16"/>
    <p:sldId id="272" r:id="rId17"/>
    <p:sldId id="260" r:id="rId18"/>
    <p:sldId id="261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5" autoAdjust="0"/>
  </p:normalViewPr>
  <p:slideViewPr>
    <p:cSldViewPr>
      <p:cViewPr varScale="1">
        <p:scale>
          <a:sx n="62" d="100"/>
          <a:sy n="62" d="100"/>
        </p:scale>
        <p:origin x="14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96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58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89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3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6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17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4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20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6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72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AD7D-1B4B-4CF2-AF68-F0315222338D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1FAD-9F38-4E7C-B600-4888A6315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3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Welkom bij DAIly NURSE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3: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Strategie selectie, </a:t>
            </a:r>
            <a:r>
              <a:rPr lang="nl-NL" sz="3600" dirty="0"/>
              <a:t>passend bij </a:t>
            </a:r>
            <a:r>
              <a:rPr lang="nl-NL" sz="3600" dirty="0" smtClean="0"/>
              <a:t>barrières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Selecteren van strategieën op verschillende niveaus</a:t>
            </a:r>
          </a:p>
          <a:p>
            <a:pPr lvl="1"/>
            <a:r>
              <a:rPr lang="nl-NL" dirty="0" smtClean="0"/>
              <a:t>Verpleegkundigen en verzorgenden</a:t>
            </a:r>
          </a:p>
          <a:p>
            <a:pPr lvl="1"/>
            <a:r>
              <a:rPr lang="nl-NL" dirty="0" smtClean="0"/>
              <a:t>Team</a:t>
            </a:r>
          </a:p>
          <a:p>
            <a:pPr lvl="1"/>
            <a:r>
              <a:rPr lang="nl-NL" dirty="0" smtClean="0"/>
              <a:t>Organisatie</a:t>
            </a:r>
          </a:p>
          <a:p>
            <a:pPr lvl="1"/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4551"/>
            <a:ext cx="356057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72019"/>
              </p:ext>
            </p:extLst>
          </p:nvPr>
        </p:nvGraphicFramePr>
        <p:xfrm>
          <a:off x="251520" y="188636"/>
          <a:ext cx="8712968" cy="65726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Strategieën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Barrière(s) waarop de strategie moet aansluiten: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Hoe wordt de strategie aangepast aan de barrières?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Wie is er verantwoordelijk voor de uitvoering van de strategie?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Niveau </a:t>
                      </a:r>
                      <a:r>
                        <a:rPr lang="nl-NL" sz="1600" dirty="0" smtClean="0">
                          <a:effectLst/>
                        </a:rPr>
                        <a:t>verpleegkundigen en verzorgenden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 smtClean="0">
                        <a:effectLst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Niveau team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nl-NL" sz="1200" b="0" i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Intervisiebijeenkomsten aandachts-functionarissen </a:t>
                      </a: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nl-NL" sz="1200" i="1" dirty="0" smtClean="0">
                          <a:effectLst/>
                        </a:rPr>
                        <a:t>samenwerking met deskundigen</a:t>
                      </a:r>
                      <a:endParaRPr lang="nl-NL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</a:rPr>
                        <a:t>Tijdens de bijeenkomst worden ervaringen van verschillende afdelingen</a:t>
                      </a:r>
                      <a:r>
                        <a:rPr lang="nl-NL" sz="1200" i="1" baseline="0" dirty="0" smtClean="0">
                          <a:effectLst/>
                        </a:rPr>
                        <a:t> met elkaar besproken en kunnen andere professionals gevraagd worden voor advies</a:t>
                      </a:r>
                      <a:endParaRPr lang="nl-NL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r>
                        <a:rPr lang="nl-NL" sz="1100" i="1" dirty="0" smtClean="0">
                          <a:effectLst/>
                        </a:rPr>
                        <a:t>Aandachtsfunctionarissen samen</a:t>
                      </a:r>
                      <a:r>
                        <a:rPr lang="nl-NL" sz="1100" i="1" baseline="0" dirty="0" smtClean="0">
                          <a:effectLst/>
                        </a:rPr>
                        <a:t> met gespecialiseerd verpleegkundige</a:t>
                      </a:r>
                      <a:endParaRPr lang="nl-NL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Niveau organisatie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endParaRPr lang="nl-NL" sz="1400" dirty="0"/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400" dirty="0"/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endParaRPr lang="nl-NL" sz="1400" dirty="0"/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400" dirty="0"/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endParaRPr lang="nl-NL" sz="1400"/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1400" dirty="0"/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9" marR="538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2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4: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Maak </a:t>
            </a:r>
            <a:r>
              <a:rPr lang="nl-NL" sz="3600" dirty="0"/>
              <a:t>het </a:t>
            </a:r>
            <a:r>
              <a:rPr lang="nl-NL" sz="3600" dirty="0" smtClean="0"/>
              <a:t>implementatieplan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doet wat wanneer?</a:t>
            </a:r>
          </a:p>
          <a:p>
            <a:pPr lvl="1"/>
            <a:r>
              <a:rPr lang="nl-NL" dirty="0" smtClean="0"/>
              <a:t>Wie </a:t>
            </a:r>
            <a:r>
              <a:rPr lang="nl-NL" dirty="0"/>
              <a:t>voert de strategie uit? </a:t>
            </a:r>
            <a:endParaRPr lang="nl-NL" dirty="0" smtClean="0"/>
          </a:p>
          <a:p>
            <a:pPr lvl="1"/>
            <a:r>
              <a:rPr lang="nl-NL" dirty="0"/>
              <a:t>Wie moet er deelnemen?</a:t>
            </a:r>
          </a:p>
          <a:p>
            <a:pPr lvl="1"/>
            <a:r>
              <a:rPr lang="nl-NL" dirty="0" smtClean="0"/>
              <a:t>Wanneer </a:t>
            </a:r>
            <a:r>
              <a:rPr lang="nl-NL" dirty="0"/>
              <a:t>vindt het plaats? </a:t>
            </a:r>
            <a:endParaRPr lang="nl-NL" dirty="0" smtClean="0"/>
          </a:p>
          <a:p>
            <a:pPr lvl="1"/>
            <a:r>
              <a:rPr lang="nl-NL" dirty="0" smtClean="0"/>
              <a:t>Wanneer wordt het geëvalueerd? </a:t>
            </a:r>
            <a:endParaRPr lang="nl-NL" dirty="0"/>
          </a:p>
        </p:txBody>
      </p:sp>
      <p:pic>
        <p:nvPicPr>
          <p:cNvPr id="4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70119"/>
              </p:ext>
            </p:extLst>
          </p:nvPr>
        </p:nvGraphicFramePr>
        <p:xfrm>
          <a:off x="179512" y="188643"/>
          <a:ext cx="8712967" cy="64989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Strategieën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(</a:t>
                      </a:r>
                      <a:r>
                        <a:rPr lang="nl-NL" sz="1600" dirty="0" smtClean="0">
                          <a:effectLst/>
                        </a:rPr>
                        <a:t>uitgekozen                                                 </a:t>
                      </a:r>
                      <a:r>
                        <a:rPr lang="nl-NL" sz="1600" dirty="0">
                          <a:effectLst/>
                        </a:rPr>
                        <a:t>in stap 3)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Wie voert de strategie uit? 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Wie moeten deelnemen aan de strategie?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Hoe vaak en wanneer?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Evaluatie: heeft de strategie volgens plan plaatsgevonden?*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1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Niveau verzorgenden &amp; verpleegkundigen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1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Niveau sociale context: het team</a:t>
                      </a:r>
                      <a:endParaRPr lang="nl-N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nl-NL" sz="1200" b="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Intervisie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nl-NL" sz="1200" b="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bijeenkomsten</a:t>
                      </a:r>
                      <a:endParaRPr lang="nl-NL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</a:rPr>
                        <a:t>Aandachts-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</a:rPr>
                        <a:t>functionaris</a:t>
                      </a:r>
                      <a:endParaRPr lang="nl-NL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</a:rPr>
                        <a:t>Alle </a:t>
                      </a:r>
                      <a:r>
                        <a:rPr lang="nl-NL" sz="1200" i="1" dirty="0" err="1" smtClean="0">
                          <a:effectLst/>
                        </a:rPr>
                        <a:t>aandachts-functionarissen</a:t>
                      </a:r>
                      <a:r>
                        <a:rPr lang="nl-NL" sz="1200" i="1" dirty="0" smtClean="0">
                          <a:effectLst/>
                        </a:rPr>
                        <a:t> en gesp. vp.</a:t>
                      </a:r>
                      <a:endParaRPr lang="nl-NL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effectLst/>
                        </a:rPr>
                        <a:t> </a:t>
                      </a:r>
                      <a:r>
                        <a:rPr lang="nl-NL" sz="1200" i="1" dirty="0" smtClean="0">
                          <a:effectLst/>
                        </a:rPr>
                        <a:t>elke</a:t>
                      </a:r>
                      <a:r>
                        <a:rPr lang="nl-NL" sz="1200" i="1" baseline="0" dirty="0" smtClean="0">
                          <a:effectLst/>
                        </a:rPr>
                        <a:t> maand, 1</a:t>
                      </a:r>
                      <a:r>
                        <a:rPr lang="nl-NL" sz="1200" i="1" baseline="30000" dirty="0" smtClean="0">
                          <a:effectLst/>
                        </a:rPr>
                        <a:t>e</a:t>
                      </a:r>
                      <a:r>
                        <a:rPr lang="nl-NL" sz="1200" i="1" baseline="0" dirty="0" smtClean="0">
                          <a:effectLst/>
                        </a:rPr>
                        <a:t> maandag van de maand om 11 uur</a:t>
                      </a:r>
                      <a:endParaRPr lang="nl-NL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effectLst/>
                        </a:rPr>
                        <a:t> </a:t>
                      </a:r>
                      <a:r>
                        <a:rPr lang="nl-NL" sz="1200" i="1" dirty="0" smtClean="0">
                          <a:effectLst/>
                        </a:rPr>
                        <a:t>na 6 bijeenkomsten wordt geëvalueerd</a:t>
                      </a:r>
                      <a:endParaRPr lang="nl-NL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91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Niveau organisatie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5" marR="5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7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5: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Continuering </a:t>
            </a:r>
            <a:r>
              <a:rPr lang="nl-NL" sz="3600" dirty="0"/>
              <a:t>van </a:t>
            </a:r>
            <a:r>
              <a:rPr lang="nl-NL" sz="3600" dirty="0" smtClean="0"/>
              <a:t>bewegingsstimulering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maken we het stimuleren van activiteiten en zelfredzaamheid een vast onderdeel van de zorg?</a:t>
            </a:r>
            <a:endParaRPr lang="nl-NL" dirty="0"/>
          </a:p>
        </p:txBody>
      </p:sp>
      <p:pic>
        <p:nvPicPr>
          <p:cNvPr id="4" name="Picture 2" descr="I:\Algemeen\Afbeeldingen\Afbeeldingen Brainstormsessie\silverfit10_belo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06" y="3127467"/>
            <a:ext cx="4858040" cy="32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3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40065"/>
              </p:ext>
            </p:extLst>
          </p:nvPr>
        </p:nvGraphicFramePr>
        <p:xfrm>
          <a:off x="179512" y="620688"/>
          <a:ext cx="8784977" cy="51699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Afspraken</a:t>
                      </a:r>
                      <a:r>
                        <a:rPr lang="nl-NL" sz="1600" baseline="0" dirty="0" smtClean="0">
                          <a:effectLst/>
                        </a:rPr>
                        <a:t> en  acties</a:t>
                      </a:r>
                      <a:endParaRPr lang="nl-N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Wie </a:t>
                      </a:r>
                      <a:r>
                        <a:rPr lang="nl-NL" sz="1600" dirty="0" smtClean="0">
                          <a:effectLst/>
                        </a:rPr>
                        <a:t>is</a:t>
                      </a:r>
                      <a:r>
                        <a:rPr lang="nl-NL" sz="1600" baseline="0" dirty="0" smtClean="0">
                          <a:effectLst/>
                        </a:rPr>
                        <a:t> er verantwoordelijk om de actie uit te voeren?</a:t>
                      </a:r>
                      <a:endParaRPr lang="nl-N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Wanneer</a:t>
                      </a:r>
                      <a:r>
                        <a:rPr lang="nl-NL" sz="1600" baseline="0" dirty="0" smtClean="0">
                          <a:effectLst/>
                        </a:rPr>
                        <a:t> e</a:t>
                      </a:r>
                      <a:r>
                        <a:rPr lang="nl-NL" sz="1600" dirty="0" smtClean="0">
                          <a:effectLst/>
                        </a:rPr>
                        <a:t>valuatie:</a:t>
                      </a:r>
                      <a:endParaRPr lang="nl-N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6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6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6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6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6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6: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Evaluatie </a:t>
            </a:r>
            <a:r>
              <a:rPr lang="nl-NL" sz="3600" dirty="0"/>
              <a:t>van het </a:t>
            </a:r>
            <a:r>
              <a:rPr lang="nl-NL" sz="3600" dirty="0" smtClean="0"/>
              <a:t>implementatieplan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Continue evaluatie is belangrijk!</a:t>
            </a:r>
          </a:p>
          <a:p>
            <a:r>
              <a:rPr lang="nl-NL" sz="3000" dirty="0" smtClean="0"/>
              <a:t>Wie heeft welke verantwoordelijkheden?</a:t>
            </a:r>
          </a:p>
          <a:p>
            <a:r>
              <a:rPr lang="nl-NL" sz="3000" dirty="0" smtClean="0"/>
              <a:t>Wanneer vinden de intervisiebijeenkomsten plaats? Wie nemen er deel?</a:t>
            </a:r>
          </a:p>
          <a:p>
            <a:pPr lvl="0"/>
            <a:r>
              <a:rPr lang="nl-NL" sz="3000" dirty="0" smtClean="0"/>
              <a:t>Hoe geven we elkaar feedback op wat goed gaat en wat verbetert kan worden?</a:t>
            </a:r>
          </a:p>
          <a:p>
            <a:pPr lvl="0"/>
            <a:r>
              <a:rPr lang="nl-NL" sz="3000" dirty="0" smtClean="0"/>
              <a:t>Hoe geven we feedback naar andere professionals, vrijwilligers en familieleden?</a:t>
            </a:r>
            <a:endParaRPr lang="nl-NL" sz="3000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b="6407"/>
          <a:stretch/>
        </p:blipFill>
        <p:spPr>
          <a:xfrm>
            <a:off x="251520" y="1268760"/>
            <a:ext cx="8640960" cy="5378825"/>
          </a:xfrm>
        </p:spPr>
      </p:pic>
      <p:pic>
        <p:nvPicPr>
          <p:cNvPr id="4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Evaluatie workshops</a:t>
            </a:r>
          </a:p>
          <a:p>
            <a:r>
              <a:rPr lang="nl-NL" dirty="0" smtClean="0"/>
              <a:t>Discussie en vragenlijsten</a:t>
            </a:r>
            <a:endParaRPr lang="nl-NL" dirty="0"/>
          </a:p>
        </p:txBody>
      </p:sp>
      <p:pic>
        <p:nvPicPr>
          <p:cNvPr id="1026" name="Picture 2" descr="I:\Algemeen\Afbeeldingen\Afbeeldingen Brainstormsessie\silverfit01_glijba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87" y="1384822"/>
            <a:ext cx="3795359" cy="48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er nog vragen</a:t>
            </a:r>
            <a:endParaRPr lang="nl-NL" dirty="0"/>
          </a:p>
        </p:txBody>
      </p:sp>
      <p:sp>
        <p:nvSpPr>
          <p:cNvPr id="4" name="AutoShape 2" descr="data:image/jpeg;base64,/9j/4AAQSkZJRgABAQAAAQABAAD/2wCEAAkGBxIQEBUSDxAVFRUPEhUSFhAQEA8VDxAVFREXFhUVExcYHSggGBolGxYVITEhJSkrLi4uFx8zODMsNygtLisBCgoKDg0OGxAQFzclICUrNy03MCsvNTc1LzQrLysrKy01LS0tLSs1LS0tLS0tLS8tLSstLS0tLS0vLS0xKy0tLf/AABEIAOIA3wMBIgACEQEDEQH/xAAbAAEAAQUBAAAAAAAAAAAAAAAABAECAwUGB//EAEEQAAIBAgMEBgcHAAkFAAAAAAABAgMRBAUSITFBUQYTImFxkRQyUoGhscEHI0JictHhFTM0Q2OisrPwVHOCwvH/xAAaAQEAAwEBAQAAAAAAAAAAAAAAAQQFAwIG/8QAIhEBAAICAQMFAQAAAAAAAAAAAAECAxEEEiExBRMVQVGR/9oADAMBAAIRAxEAPwD3EAAAAAAAAAAAAAAAAAAACjYFS3UuZErYi7sty+IhICYpIqRiqm1xAkAxRq8zJcCoAAAAAAAAAAAAAAAAAAAAAAAAAAEHF4j8K9/7GXGYjSrLe/gay4GS5mpsjRZlhICZBl9jDTZmQFHEupytsKCwGcFIvYVAAAAAAAAAAAAAAAAAAAAAABjrVVFNvgZDU5tW7SjyV/P/AOAYKlXU7viW3MaZcmBkuZIsw6ijqAT6TJUDU0a5LhXAnWK2I8axmjUAviXFty4AAAAAAAAAAAAAAAx1Kyjv8iLPEt9wEyU0t7LHiEQtYbAkvGLk/gU9Oj3/AAIciPUYGz/pCHFte41Oa4iMqicJJ3jZ23qz/kjV5GuU7TA2kJF9yNCewwY3MIUlec0uSe9+CAnTqWIOIxdiHhsyjWey6XfvOiwOAotbYKXfLaRsaKOZW4Einmptq+RU27pW7ka7M8tjGLsv3I2JNDMUydSxF+J5TmmYVaE+zJ25Xdjc5F0s2KVaLlGPraPXt3LiTsemYZt7eBIIeVZhSxFKNTDzU4SWyUd3g1wfcyYSAAAAAAAAAAAEDFY22xef7EjGT0wk+7+DnMwhLTqg9q+IEyWILevOaw2eRk3FvTKO+L2NfuiX/SC5gbtYgyKqc9/SHeZqOYrmBvtRjmRqWLT4mV1E+IEXExNTiHpu27JK93sSt9Dd1GrHln2kZvOT6mm7U161nZ1Hyf5Vy4gdHLpNGb0UHe2x1ODf5f3NVmKbepu758TnOicZ1J6acb22t8Irm3wO59DirKW1967PuXH3kCDktSSd0nbn+HzOvwmbaV2YuXfuiaqhSiu/x+hMjInUIbN5zVe5Rj4Jt/EwVcVKfryk/BU19CMmbDK8B1ru/VW1833L9xo010uiFHFxcmpx79aV/DYa2p0ClQT6qo2n+Gol/qjs80elU4pJJKyWyy3FzI0l4z0MxVfLM19GrxcKOPbVpLsdbbsTi9222l+K5HsxoOkuSU69NxnHZdSUl69Kad41IPhJNK38m2wFVzpxcrarWlbdqWx27rgSQASAAAAAAAAI2YL7uXcr+VmamO1G8qwvFrmmvNGiovZb3eQHLdJcojU7VrSW1STakvBmlwOGfU3qTk5xlKLd7XSey/uO1zans3HGVcbGOqD9pu/B3A13pdSM7J3XJ7zZUcWaudSzKekAdDRzC3E2dDM78TjFiGZqOKa4gdNnObaKTae2XZXdficXVyaWPqqMXpgrOdT2VyXOT4eDJOc1XUjCMdrc9KXNyVl/z9jpcPBYelGlHfa8pc295AkZbl1LDU1ToxUYr3uT4yk+LZIlFPf8SHHFF/pSAv8ARlwuvB/uXxw8l+Ne+Jh9LRjrY9RV7kidqUdsnfu3I6PIqt/ejz2jiZVZ3eyK3L6s67B47qIRla7b0pXtdtPe+WwDrijIGX5j1mxpJ9zumY86zaNCNltqS9WP1fcBGzbPadOsqDWpzjtt+GT9VM2OVxtT8W38Tismy2rVxTqVE/a1S3uT+iV/gd9TgopJblsIF4AJAAAAAAAAA0dWnapK3tX89pvDT1fXk+cvkBTTfeajNsipV12oK/tJWkvejclJAeU5rk06E7J3T3N/U1/Vy5G/6R9J8PeUak1F05OLjt1Xi7PYcTmHTKO7D0r/AJqmxe6Kv8WBt0nyL6cZO+lN22vdsV0tt+9nC4zNMRW/rKjS9mPZj5Lf7zvOgtLC1aEFWqOU6bcZ0rdmKcrwk78HZeZAmZXSTrQvLU4zUrQi5RjbjKW5byZmeKarTT4NJX5aUdAsfRprTSpxS3dmK+Zny6lQrdnEQVpKyk96fC7IHIemFvpjbtFNt7kleT8EjvV0Dwznq11ND/u9UbP/AMrXsb/LcpoYdWo0ox/Mktb8Zb2eh5ji8rxdPDTxE6eiNNJ6Zu1SV5JXUeCV77bGiw9Sc3eb8FwPa89wnXYarSX95TlFbrXts+Njx7G5dUodmo4xe26U4ya8LAbLA1op7zfYiWqjeO1wnGSS2vfZ7PBsg9GcmhpjKfacle3IvzjCSwGJhidbdCpJQ7W3qpSaSjs4N7mBfQzWqqlqEXqjseqLvqtu0veTcsy6tOt1lXtSvd6ttvE6OjCNVKpBpSlZSkox1Sjy1cPE2dCjGCtFW+b8SPIx4TCqC27ZS3vmSQBEAACQAAAAAAUZw3SH7S8Nha08PCMqlWlVp0pr1YxdR7k9uppclyA7lyNHi6umrKPg/M8Lz37T8yxd4wn1EG2tNC8ZW/W25eTRm+zjpDKjXlTxFVyWJaalOUnaolba3zWzxsB7dGqa3LM411q1CeydCaVvahJaoTXc9vviy2njFzNPnlD76GLoX6ylBwnGLt1tNtWT5uLWzxYHAfazkHVY7roRejFpOyTt1sVaS2cWtL8zRZd0XxNWzjS0Rf4qvZXuW9nslTGxr07Tj2o7VeO2Lta65bGRJw2N9z+QHAYLopRjbrqjqP2YvTD9zqMDl9OlG1KCiuSW/wAeZy2XVGp7+N/id1g4XigLKVI6XoxFOcqc0mpx3Pds2mojSNpkj01ofqt5gdHHLnD+pquK9iXah7r7jInXW9U5eEpR+jJgIECv104tKKjdesqm1f5TmqvQONWWqvXqSvwUv4R2dio0OFwtD0atOg27Qa0t73Brs/Jr3G5qRhWpSo1YqUKkXFxfG64Gzx+VUqzUpx7Udikm1Kz4bN6MuFwNOn6kfe22/iSNdkWSvDpJ1XJLdFpXVvafHwN0AAAAAAAAAAAAFGeT9Lvs8r1cwq1cPFSp49RlOeqMZ4atCzjUV96vFeN5dx6yAPLcH9kcKlTrcZWtrtKdHDq0HN+s1J7Um7uy8ze1+jGDwKhHDYeMXtvN3nUexLbKd2dqc90jl24rlH5v+AOXxOGs7wbjfgtq8uBZSpPjJv4fInVIlsYAY4QLcWrU5vlCXyJSiYsdTvSml7EvhFv6Aeb4eFpe877LFeC8Dh6Ue17zu8oX3aAlqBKwOypF/mXzRjSMtLY13NMDsgUiVAAAAAAAAAAAAAAAAAAAAAABzGeyvWa5RS+Fzpzks0letP8AVby2AQ9JXSXxRdYDGomSjS1Nr/Dqf7UrFGTMnp6qjX+HL4q31A8pjHtHbZL/AFaOPlG0v+czrshfYA20UXItRcgOvpO8U+aXyLzDg3enF/lXyMwABlrkAbIeLzfD0narXpxfKU4p+RwHTDpZOpUlRw83GnBuMpxbUqjW+z4R+ZyH/L8X4s0MPAm9eq06Zuf1CKT00jb2J9KsF/1MPi/oZcP0hwlR2hiabb3JzSb9zPGkLX3lifTK67WV/lL/AHV7vGStsZcjyDIc/rYWS0ycocaUm3F/p9l+B6rlmOhXpxqU32Zr3p8U+9FDkcW+Dz3j9X+Ny6Z+0dphLABWWwAAAAAAAA43EyvUk+c5fM7Cbsm+SZxV+Pf9QM0FsDKw3BgWtGy6PR+8k+UF8X/BrmzbdHFtqP8ASvmB5TjKdqs1ynJeUmdJkL7Jpc7p2xNZcq0/9bZt+j72Ab1FyLUVTA6jLHelD9KJRByZ3ox7rr/MycBRmn6WY10cHVnF2lp0x8ZvSn8TckXMMDTrw0VoqUXt0vddbj1SYi0TLxkiZrMQ8MRdBXPUcT0Dwk/V1w/RO68pJmvX2dQv/aZ6X+SGrz3fA2PkMfT2Y8en5Orv4ajLuhk62F65TtKScoU3G6lG2y73ps5dI9TzzO6WX0I0YPVUjTUIQ4pKNlKdty2e88uR74WTJeJm/j6c+bjxUmIp5Inon2f1/Xpp7HFVEuT3P6eR54kek9B8u0Xm1+FQvze9nrnTHszt54Fbe9Ew60AGA+hAAAKMtuUcgL7i5jcimsCzHTtSm+UJfJnIROmzap9xU7oN+7icnRrJ8QJ8dxRlikHICsjc9HvUm+creS/k0cpG2yiso0/GUn8l9AOA6TwtjK3/AHG/PaS8gZh6c9jFuf4aqTT4XStJeOwxZFiFfeB1KZcmR1V7yksQlvYHU5FL7rwk18mbFSNRk89NJX3yblbir7ieqwEi4uYFVLlMDIaDpbn/AKJSWizqVLqCe5c5PuV1sN3rPMftAruWNae6FOCS8VqfzLHFxRkyREqvLyzjxzMOfr1pVJOc5OUpO7k97Zai06TojlsatWDmr6m3bko7Wb1rRjpvXaGFSk5b635SuivRidVqrVWmK2rm/wCfkejYejGEVGKso7kVpRSSSVktiS3IuMDPntmnc+H0GDj1w11C4FEypwdwAAYWWSZkZjkgLbmOUjI4lkoARcTUTTT2ppprmmtqPP8ANIVcNUbpwnUp3f4e1Hu7z0Z0i2VBcvgB57hekUHsk3F8pJxfk0T4ZjF+rd+CbOv9Ej7K8kU9FXBAclPETeyFKbvx0tJeLZMoqrpS3WVjoHhlyCw/cBy+YZL6RHTW2q97Xex89hBodDYwd6dapHu2SX+Y7fqCqogc3TyR2s60n7or6GejkUE1JuUmtqvOVvJG96ouVICNShbcZ4MuVMroArGRepFiRcBkjM4npbnOHhWlD0KNarHSpTnLRG2lNJNbXsaOyPL+mX9ureMP9qJb4eOL31P4qc3JNKbj9WxzfCv18rt308XUXwaOs6J5th3KMKOFnT1XipzlCXBvfe/wPPTquh8vvaP63/7Ghm41eie8/wBZ+LkTN4jph6Wi4xxZliYjbC4AAAAMbRa0ZLDSBisUaMukaQMOkOJm0jSBg0FNBI0jSBG0DqyTpGkCN1Y6sk6RpAjdWOrJOkaQI3VjqyTpK6QInVFrosm6RpA1tTDy4S+BxWf9FcTWrzqw0SU9Oxyalsilut3Ho+kaDriy2xzurllw1yxqzyGp0Vxkf7hv9Mqb+p0HRPIa8ZQnUg6apyb7eyUt+xL3nfaStjvbnZLV6VevBx1t1RtZCBkKIqU10AAAAAAAAAAAAACjAAIoABVFQ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xIQEBUSDxAVFRUPEhUSFhAQEA8VDxAVFREXFhUVExcYHSggGBolGxYVITEhJSkrLi4uFx8zODMsNygtLisBCgoKDg0OGxAQFzclICUrNy03MCsvNTc1LzQrLysrKy01LS0tLSs1LS0tLS0tLS8tLSstLS0tLS0vLS0xKy0tLf/AABEIAOIA3wMBIgACEQEDEQH/xAAbAAEAAQUBAAAAAAAAAAAAAAAABAECAwUGB//EAEEQAAIBAgMEBgcHAAkFAAAAAAABAgMRBAUSITFBUQYTImFxkRQyUoGhscEHI0JictHhFTM0Q2OisrPwVHOCwvH/xAAaAQEAAwEBAQAAAAAAAAAAAAAAAQQFAwIG/8QAIhEBAAICAQMFAQAAAAAAAAAAAAECAxEEEiExBRMVQVGR/9oADAMBAAIRAxEAPwD3EAAAAAAAAAAAAAAAAAAACjYFS3UuZErYi7sty+IhICYpIqRiqm1xAkAxRq8zJcCoAAAAAAAAAAAAAAAAAAAAAAAAAAEHF4j8K9/7GXGYjSrLe/gay4GS5mpsjRZlhICZBl9jDTZmQFHEupytsKCwGcFIvYVAAAAAAAAAAAAAAAAAAAAAABjrVVFNvgZDU5tW7SjyV/P/AOAYKlXU7viW3MaZcmBkuZIsw6ijqAT6TJUDU0a5LhXAnWK2I8axmjUAviXFty4AAAAAAAAAAAAAAAx1Kyjv8iLPEt9wEyU0t7LHiEQtYbAkvGLk/gU9Oj3/AAIciPUYGz/pCHFte41Oa4iMqicJJ3jZ23qz/kjV5GuU7TA2kJF9yNCewwY3MIUlec0uSe9+CAnTqWIOIxdiHhsyjWey6XfvOiwOAotbYKXfLaRsaKOZW4Einmptq+RU27pW7ka7M8tjGLsv3I2JNDMUydSxF+J5TmmYVaE+zJ25Xdjc5F0s2KVaLlGPraPXt3LiTsemYZt7eBIIeVZhSxFKNTDzU4SWyUd3g1wfcyYSAAAAAAAAAAAEDFY22xef7EjGT0wk+7+DnMwhLTqg9q+IEyWILevOaw2eRk3FvTKO+L2NfuiX/SC5gbtYgyKqc9/SHeZqOYrmBvtRjmRqWLT4mV1E+IEXExNTiHpu27JK93sSt9Dd1GrHln2kZvOT6mm7U161nZ1Hyf5Vy4gdHLpNGb0UHe2x1ODf5f3NVmKbepu758TnOicZ1J6acb22t8Irm3wO59DirKW1967PuXH3kCDktSSd0nbn+HzOvwmbaV2YuXfuiaqhSiu/x+hMjInUIbN5zVe5Rj4Jt/EwVcVKfryk/BU19CMmbDK8B1ru/VW1833L9xo010uiFHFxcmpx79aV/DYa2p0ClQT6qo2n+Gol/qjs80elU4pJJKyWyy3FzI0l4z0MxVfLM19GrxcKOPbVpLsdbbsTi9222l+K5HsxoOkuSU69NxnHZdSUl69Kad41IPhJNK38m2wFVzpxcrarWlbdqWx27rgSQASAAAAAAAAI2YL7uXcr+VmamO1G8qwvFrmmvNGiovZb3eQHLdJcojU7VrSW1STakvBmlwOGfU3qTk5xlKLd7XSey/uO1zans3HGVcbGOqD9pu/B3A13pdSM7J3XJ7zZUcWaudSzKekAdDRzC3E2dDM78TjFiGZqOKa4gdNnObaKTae2XZXdficXVyaWPqqMXpgrOdT2VyXOT4eDJOc1XUjCMdrc9KXNyVl/z9jpcPBYelGlHfa8pc295AkZbl1LDU1ToxUYr3uT4yk+LZIlFPf8SHHFF/pSAv8ARlwuvB/uXxw8l+Ne+Jh9LRjrY9RV7kidqUdsnfu3I6PIqt/ejz2jiZVZ3eyK3L6s67B47qIRla7b0pXtdtPe+WwDrijIGX5j1mxpJ9zumY86zaNCNltqS9WP1fcBGzbPadOsqDWpzjtt+GT9VM2OVxtT8W38Tismy2rVxTqVE/a1S3uT+iV/gd9TgopJblsIF4AJAAAAAAAAA0dWnapK3tX89pvDT1fXk+cvkBTTfeajNsipV12oK/tJWkvejclJAeU5rk06E7J3T3N/U1/Vy5G/6R9J8PeUak1F05OLjt1Xi7PYcTmHTKO7D0r/AJqmxe6Kv8WBt0nyL6cZO+lN22vdsV0tt+9nC4zNMRW/rKjS9mPZj5Lf7zvOgtLC1aEFWqOU6bcZ0rdmKcrwk78HZeZAmZXSTrQvLU4zUrQi5RjbjKW5byZmeKarTT4NJX5aUdAsfRprTSpxS3dmK+Zny6lQrdnEQVpKyk96fC7IHIemFvpjbtFNt7kleT8EjvV0Dwznq11ND/u9UbP/AMrXsb/LcpoYdWo0ox/Mktb8Zb2eh5ji8rxdPDTxE6eiNNJ6Zu1SV5JXUeCV77bGiw9Sc3eb8FwPa89wnXYarSX95TlFbrXts+Njx7G5dUodmo4xe26U4ya8LAbLA1op7zfYiWqjeO1wnGSS2vfZ7PBsg9GcmhpjKfacle3IvzjCSwGJhidbdCpJQ7W3qpSaSjs4N7mBfQzWqqlqEXqjseqLvqtu0veTcsy6tOt1lXtSvd6ttvE6OjCNVKpBpSlZSkox1Sjy1cPE2dCjGCtFW+b8SPIx4TCqC27ZS3vmSQBEAACQAAAAAAUZw3SH7S8Nha08PCMqlWlVp0pr1YxdR7k9uppclyA7lyNHi6umrKPg/M8Lz37T8yxd4wn1EG2tNC8ZW/W25eTRm+zjpDKjXlTxFVyWJaalOUnaolba3zWzxsB7dGqa3LM411q1CeydCaVvahJaoTXc9vviy2njFzNPnlD76GLoX6ylBwnGLt1tNtWT5uLWzxYHAfazkHVY7roRejFpOyTt1sVaS2cWtL8zRZd0XxNWzjS0Rf4qvZXuW9nslTGxr07Tj2o7VeO2Lta65bGRJw2N9z+QHAYLopRjbrqjqP2YvTD9zqMDl9OlG1KCiuSW/wAeZy2XVGp7+N/id1g4XigLKVI6XoxFOcqc0mpx3Pds2mojSNpkj01ofqt5gdHHLnD+pquK9iXah7r7jInXW9U5eEpR+jJgIECv104tKKjdesqm1f5TmqvQONWWqvXqSvwUv4R2dio0OFwtD0atOg27Qa0t73Brs/Jr3G5qRhWpSo1YqUKkXFxfG64Gzx+VUqzUpx7Udikm1Kz4bN6MuFwNOn6kfe22/iSNdkWSvDpJ1XJLdFpXVvafHwN0AAAAAAAAAAAAFGeT9Lvs8r1cwq1cPFSp49RlOeqMZ4atCzjUV96vFeN5dx6yAPLcH9kcKlTrcZWtrtKdHDq0HN+s1J7Um7uy8ze1+jGDwKhHDYeMXtvN3nUexLbKd2dqc90jl24rlH5v+AOXxOGs7wbjfgtq8uBZSpPjJv4fInVIlsYAY4QLcWrU5vlCXyJSiYsdTvSml7EvhFv6Aeb4eFpe877LFeC8Dh6Ue17zu8oX3aAlqBKwOypF/mXzRjSMtLY13NMDsgUiVAAAAAAAAAAAAAAAAAAAAAABzGeyvWa5RS+Fzpzks0letP8AVby2AQ9JXSXxRdYDGomSjS1Nr/Dqf7UrFGTMnp6qjX+HL4q31A8pjHtHbZL/AFaOPlG0v+czrshfYA20UXItRcgOvpO8U+aXyLzDg3enF/lXyMwABlrkAbIeLzfD0narXpxfKU4p+RwHTDpZOpUlRw83GnBuMpxbUqjW+z4R+ZyH/L8X4s0MPAm9eq06Zuf1CKT00jb2J9KsF/1MPi/oZcP0hwlR2hiabb3JzSb9zPGkLX3lifTK67WV/lL/AHV7vGStsZcjyDIc/rYWS0ycocaUm3F/p9l+B6rlmOhXpxqU32Zr3p8U+9FDkcW+Dz3j9X+Ny6Z+0dphLABWWwAAAAAAAA43EyvUk+c5fM7Cbsm+SZxV+Pf9QM0FsDKw3BgWtGy6PR+8k+UF8X/BrmzbdHFtqP8ASvmB5TjKdqs1ynJeUmdJkL7Jpc7p2xNZcq0/9bZt+j72Ab1FyLUVTA6jLHelD9KJRByZ3ox7rr/MycBRmn6WY10cHVnF2lp0x8ZvSn8TckXMMDTrw0VoqUXt0vddbj1SYi0TLxkiZrMQ8MRdBXPUcT0Dwk/V1w/RO68pJmvX2dQv/aZ6X+SGrz3fA2PkMfT2Y8en5Orv4ajLuhk62F65TtKScoU3G6lG2y73ps5dI9TzzO6WX0I0YPVUjTUIQ4pKNlKdty2e88uR74WTJeJm/j6c+bjxUmIp5Inon2f1/Xpp7HFVEuT3P6eR54kek9B8u0Xm1+FQvze9nrnTHszt54Fbe9Ew60AGA+hAAAKMtuUcgL7i5jcimsCzHTtSm+UJfJnIROmzap9xU7oN+7icnRrJ8QJ8dxRlikHICsjc9HvUm+creS/k0cpG2yiso0/GUn8l9AOA6TwtjK3/AHG/PaS8gZh6c9jFuf4aqTT4XStJeOwxZFiFfeB1KZcmR1V7yksQlvYHU5FL7rwk18mbFSNRk89NJX3yblbir7ieqwEi4uYFVLlMDIaDpbn/AKJSWizqVLqCe5c5PuV1sN3rPMftAruWNae6FOCS8VqfzLHFxRkyREqvLyzjxzMOfr1pVJOc5OUpO7k97Zai06TojlsatWDmr6m3bko7Wb1rRjpvXaGFSk5b635SuivRidVqrVWmK2rm/wCfkejYejGEVGKso7kVpRSSSVktiS3IuMDPntmnc+H0GDj1w11C4FEypwdwAAYWWSZkZjkgLbmOUjI4lkoARcTUTTT2ppprmmtqPP8ANIVcNUbpwnUp3f4e1Hu7z0Z0i2VBcvgB57hekUHsk3F8pJxfk0T4ZjF+rd+CbOv9Ej7K8kU9FXBAclPETeyFKbvx0tJeLZMoqrpS3WVjoHhlyCw/cBy+YZL6RHTW2q97Xex89hBodDYwd6dapHu2SX+Y7fqCqogc3TyR2s60n7or6GejkUE1JuUmtqvOVvJG96ouVICNShbcZ4MuVMroArGRepFiRcBkjM4npbnOHhWlD0KNarHSpTnLRG2lNJNbXsaOyPL+mX9ureMP9qJb4eOL31P4qc3JNKbj9WxzfCv18rt308XUXwaOs6J5th3KMKOFnT1XipzlCXBvfe/wPPTquh8vvaP63/7Ghm41eie8/wBZ+LkTN4jph6Wi4xxZliYjbC4AAAAMbRa0ZLDSBisUaMukaQMOkOJm0jSBg0FNBI0jSBG0DqyTpGkCN1Y6sk6RpAjdWOrJOkaQI3VjqyTpK6QInVFrosm6RpA1tTDy4S+BxWf9FcTWrzqw0SU9Oxyalsilut3Ho+kaDriy2xzurllw1yxqzyGp0Vxkf7hv9Mqb+p0HRPIa8ZQnUg6apyb7eyUt+xL3nfaStjvbnZLV6VevBx1t1RtZCBkKIqU10AAAAAAAAAAAAACjAAIoABVFQ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data:image/jpeg;base64,/9j/4AAQSkZJRgABAQAAAQABAAD/2wCEAAkGBxIQEBUSDxAVFRUPEhUSFhAQEA8VDxAVFREXFhUVExcYHSggGBolGxYVITEhJSkrLi4uFx8zODMsNygtLisBCgoKDg0OGxAQFzclICUrNy03MCsvNTc1LzQrLysrKy01LS0tLSs1LS0tLS0tLS8tLSstLS0tLS0vLS0xKy0tLf/AABEIAOIA3wMBIgACEQEDEQH/xAAbAAEAAQUBAAAAAAAAAAAAAAAABAECAwUGB//EAEEQAAIBAgMEBgcHAAkFAAAAAAABAgMRBAUSITFBUQYTImFxkRQyUoGhscEHI0JictHhFTM0Q2OisrPwVHOCwvH/xAAaAQEAAwEBAQAAAAAAAAAAAAAAAQQFAwIG/8QAIhEBAAICAQMFAQAAAAAAAAAAAAECAxEEEiExBRMVQVGR/9oADAMBAAIRAxEAPwD3EAAAAAAAAAAAAAAAAAAACjYFS3UuZErYi7sty+IhICYpIqRiqm1xAkAxRq8zJcCoAAAAAAAAAAAAAAAAAAAAAAAAAAEHF4j8K9/7GXGYjSrLe/gay4GS5mpsjRZlhICZBl9jDTZmQFHEupytsKCwGcFIvYVAAAAAAAAAAAAAAAAAAAAAABjrVVFNvgZDU5tW7SjyV/P/AOAYKlXU7viW3MaZcmBkuZIsw6ijqAT6TJUDU0a5LhXAnWK2I8axmjUAviXFty4AAAAAAAAAAAAAAAx1Kyjv8iLPEt9wEyU0t7LHiEQtYbAkvGLk/gU9Oj3/AAIciPUYGz/pCHFte41Oa4iMqicJJ3jZ23qz/kjV5GuU7TA2kJF9yNCewwY3MIUlec0uSe9+CAnTqWIOIxdiHhsyjWey6XfvOiwOAotbYKXfLaRsaKOZW4Einmptq+RU27pW7ka7M8tjGLsv3I2JNDMUydSxF+J5TmmYVaE+zJ25Xdjc5F0s2KVaLlGPraPXt3LiTsemYZt7eBIIeVZhSxFKNTDzU4SWyUd3g1wfcyYSAAAAAAAAAAAEDFY22xef7EjGT0wk+7+DnMwhLTqg9q+IEyWILevOaw2eRk3FvTKO+L2NfuiX/SC5gbtYgyKqc9/SHeZqOYrmBvtRjmRqWLT4mV1E+IEXExNTiHpu27JK93sSt9Dd1GrHln2kZvOT6mm7U161nZ1Hyf5Vy4gdHLpNGb0UHe2x1ODf5f3NVmKbepu758TnOicZ1J6acb22t8Irm3wO59DirKW1967PuXH3kCDktSSd0nbn+HzOvwmbaV2YuXfuiaqhSiu/x+hMjInUIbN5zVe5Rj4Jt/EwVcVKfryk/BU19CMmbDK8B1ru/VW1833L9xo010uiFHFxcmpx79aV/DYa2p0ClQT6qo2n+Gol/qjs80elU4pJJKyWyy3FzI0l4z0MxVfLM19GrxcKOPbVpLsdbbsTi9222l+K5HsxoOkuSU69NxnHZdSUl69Kad41IPhJNK38m2wFVzpxcrarWlbdqWx27rgSQASAAAAAAAAI2YL7uXcr+VmamO1G8qwvFrmmvNGiovZb3eQHLdJcojU7VrSW1STakvBmlwOGfU3qTk5xlKLd7XSey/uO1zans3HGVcbGOqD9pu/B3A13pdSM7J3XJ7zZUcWaudSzKekAdDRzC3E2dDM78TjFiGZqOKa4gdNnObaKTae2XZXdficXVyaWPqqMXpgrOdT2VyXOT4eDJOc1XUjCMdrc9KXNyVl/z9jpcPBYelGlHfa8pc295AkZbl1LDU1ToxUYr3uT4yk+LZIlFPf8SHHFF/pSAv8ARlwuvB/uXxw8l+Ne+Jh9LRjrY9RV7kidqUdsnfu3I6PIqt/ejz2jiZVZ3eyK3L6s67B47qIRla7b0pXtdtPe+WwDrijIGX5j1mxpJ9zumY86zaNCNltqS9WP1fcBGzbPadOsqDWpzjtt+GT9VM2OVxtT8W38Tismy2rVxTqVE/a1S3uT+iV/gd9TgopJblsIF4AJAAAAAAAAA0dWnapK3tX89pvDT1fXk+cvkBTTfeajNsipV12oK/tJWkvejclJAeU5rk06E7J3T3N/U1/Vy5G/6R9J8PeUak1F05OLjt1Xi7PYcTmHTKO7D0r/AJqmxe6Kv8WBt0nyL6cZO+lN22vdsV0tt+9nC4zNMRW/rKjS9mPZj5Lf7zvOgtLC1aEFWqOU6bcZ0rdmKcrwk78HZeZAmZXSTrQvLU4zUrQi5RjbjKW5byZmeKarTT4NJX5aUdAsfRprTSpxS3dmK+Zny6lQrdnEQVpKyk96fC7IHIemFvpjbtFNt7kleT8EjvV0Dwznq11ND/u9UbP/AMrXsb/LcpoYdWo0ox/Mktb8Zb2eh5ji8rxdPDTxE6eiNNJ6Zu1SV5JXUeCV77bGiw9Sc3eb8FwPa89wnXYarSX95TlFbrXts+Njx7G5dUodmo4xe26U4ya8LAbLA1op7zfYiWqjeO1wnGSS2vfZ7PBsg9GcmhpjKfacle3IvzjCSwGJhidbdCpJQ7W3qpSaSjs4N7mBfQzWqqlqEXqjseqLvqtu0veTcsy6tOt1lXtSvd6ttvE6OjCNVKpBpSlZSkox1Sjy1cPE2dCjGCtFW+b8SPIx4TCqC27ZS3vmSQBEAACQAAAAAAUZw3SH7S8Nha08PCMqlWlVp0pr1YxdR7k9uppclyA7lyNHi6umrKPg/M8Lz37T8yxd4wn1EG2tNC8ZW/W25eTRm+zjpDKjXlTxFVyWJaalOUnaolba3zWzxsB7dGqa3LM411q1CeydCaVvahJaoTXc9vviy2njFzNPnlD76GLoX6ylBwnGLt1tNtWT5uLWzxYHAfazkHVY7roRejFpOyTt1sVaS2cWtL8zRZd0XxNWzjS0Rf4qvZXuW9nslTGxr07Tj2o7VeO2Lta65bGRJw2N9z+QHAYLopRjbrqjqP2YvTD9zqMDl9OlG1KCiuSW/wAeZy2XVGp7+N/id1g4XigLKVI6XoxFOcqc0mpx3Pds2mojSNpkj01ofqt5gdHHLnD+pquK9iXah7r7jInXW9U5eEpR+jJgIECv104tKKjdesqm1f5TmqvQONWWqvXqSvwUv4R2dio0OFwtD0atOg27Qa0t73Brs/Jr3G5qRhWpSo1YqUKkXFxfG64Gzx+VUqzUpx7Udikm1Kz4bN6MuFwNOn6kfe22/iSNdkWSvDpJ1XJLdFpXVvafHwN0AAAAAAAAAAAAFGeT9Lvs8r1cwq1cPFSp49RlOeqMZ4atCzjUV96vFeN5dx6yAPLcH9kcKlTrcZWtrtKdHDq0HN+s1J7Um7uy8ze1+jGDwKhHDYeMXtvN3nUexLbKd2dqc90jl24rlH5v+AOXxOGs7wbjfgtq8uBZSpPjJv4fInVIlsYAY4QLcWrU5vlCXyJSiYsdTvSml7EvhFv6Aeb4eFpe877LFeC8Dh6Ue17zu8oX3aAlqBKwOypF/mXzRjSMtLY13NMDsgUiVAAAAAAAAAAAAAAAAAAAAAABzGeyvWa5RS+Fzpzks0letP8AVby2AQ9JXSXxRdYDGomSjS1Nr/Dqf7UrFGTMnp6qjX+HL4q31A8pjHtHbZL/AFaOPlG0v+czrshfYA20UXItRcgOvpO8U+aXyLzDg3enF/lXyMwABlrkAbIeLzfD0narXpxfKU4p+RwHTDpZOpUlRw83GnBuMpxbUqjW+z4R+ZyH/L8X4s0MPAm9eq06Zuf1CKT00jb2J9KsF/1MPi/oZcP0hwlR2hiabb3JzSb9zPGkLX3lifTK67WV/lL/AHV7vGStsZcjyDIc/rYWS0ycocaUm3F/p9l+B6rlmOhXpxqU32Zr3p8U+9FDkcW+Dz3j9X+Ny6Z+0dphLABWWwAAAAAAAA43EyvUk+c5fM7Cbsm+SZxV+Pf9QM0FsDKw3BgWtGy6PR+8k+UF8X/BrmzbdHFtqP8ASvmB5TjKdqs1ynJeUmdJkL7Jpc7p2xNZcq0/9bZt+j72Ab1FyLUVTA6jLHelD9KJRByZ3ox7rr/MycBRmn6WY10cHVnF2lp0x8ZvSn8TckXMMDTrw0VoqUXt0vddbj1SYi0TLxkiZrMQ8MRdBXPUcT0Dwk/V1w/RO68pJmvX2dQv/aZ6X+SGrz3fA2PkMfT2Y8en5Orv4ajLuhk62F65TtKScoU3G6lG2y73ps5dI9TzzO6WX0I0YPVUjTUIQ4pKNlKdty2e88uR74WTJeJm/j6c+bjxUmIp5Inon2f1/Xpp7HFVEuT3P6eR54kek9B8u0Xm1+FQvze9nrnTHszt54Fbe9Ew60AGA+hAAAKMtuUcgL7i5jcimsCzHTtSm+UJfJnIROmzap9xU7oN+7icnRrJ8QJ8dxRlikHICsjc9HvUm+creS/k0cpG2yiso0/GUn8l9AOA6TwtjK3/AHG/PaS8gZh6c9jFuf4aqTT4XStJeOwxZFiFfeB1KZcmR1V7yksQlvYHU5FL7rwk18mbFSNRk89NJX3yblbir7ieqwEi4uYFVLlMDIaDpbn/AKJSWizqVLqCe5c5PuV1sN3rPMftAruWNae6FOCS8VqfzLHFxRkyREqvLyzjxzMOfr1pVJOc5OUpO7k97Zai06TojlsatWDmr6m3bko7Wb1rRjpvXaGFSk5b635SuivRidVqrVWmK2rm/wCfkejYejGEVGKso7kVpRSSSVktiS3IuMDPntmnc+H0GDj1w11C4FEypwdwAAYWWSZkZjkgLbmOUjI4lkoARcTUTTT2ppprmmtqPP8ANIVcNUbpwnUp3f4e1Hu7z0Z0i2VBcvgB57hekUHsk3F8pJxfk0T4ZjF+rd+CbOv9Ej7K8kU9FXBAclPETeyFKbvx0tJeLZMoqrpS3WVjoHhlyCw/cBy+YZL6RHTW2q97Xex89hBodDYwd6dapHu2SX+Y7fqCqogc3TyR2s60n7or6GejkUE1JuUmtqvOVvJG96ouVICNShbcZ4MuVMroArGRepFiRcBkjM4npbnOHhWlD0KNarHSpTnLRG2lNJNbXsaOyPL+mX9ureMP9qJb4eOL31P4qc3JNKbj9WxzfCv18rt308XUXwaOs6J5th3KMKOFnT1XipzlCXBvfe/wPPTquh8vvaP63/7Ghm41eie8/wBZ+LkTN4jph6Wi4xxZliYjbC4AAAAMbRa0ZLDSBisUaMukaQMOkOJm0jSBg0FNBI0jSBG0DqyTpGkCN1Y6sk6RpAjdWOrJOkaQI3VjqyTpK6QInVFrosm6RpA1tTDy4S+BxWf9FcTWrzqw0SU9Oxyalsilut3Ho+kaDriy2xzurllw1yxqzyGp0Vxkf7hv9Mqb+p0HRPIa8ZQnUg6apyb7eyUt+xL3nfaStjvbnZLV6VevBx1t1RtZCBkKIqU10AAAAAAAAAAAAACjAAIoABVFQAAAAAAAAAAAAAAAAAAAAAA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data:image/jpeg;base64,/9j/4AAQSkZJRgABAQAAAQABAAD/2wCEAAkGBxIQEBUSDxAVFRUPEhUSFhAQEA8VDxAVFREXFhUVExcYHSggGBolGxYVITEhJSkrLi4uFx8zODMsNygtLisBCgoKDg0OGxAQFzclICUrNy03MCsvNTc1LzQrLysrKy01LS0tLSs1LS0tLS0tLS8tLSstLS0tLS0vLS0xKy0tLf/AABEIAOIA3wMBIgACEQEDEQH/xAAbAAEAAQUBAAAAAAAAAAAAAAAABAECAwUGB//EAEEQAAIBAgMEBgcHAAkFAAAAAAABAgMRBAUSITFBUQYTImFxkRQyUoGhscEHI0JictHhFTM0Q2OisrPwVHOCwvH/xAAaAQEAAwEBAQAAAAAAAAAAAAAAAQQFAwIG/8QAIhEBAAICAQMFAQAAAAAAAAAAAAECAxEEEiExBRMVQVGR/9oADAMBAAIRAxEAPwD3EAAAAAAAAAAAAAAAAAAACjYFS3UuZErYi7sty+IhICYpIqRiqm1xAkAxRq8zJcCoAAAAAAAAAAAAAAAAAAAAAAAAAAEHF4j8K9/7GXGYjSrLe/gay4GS5mpsjRZlhICZBl9jDTZmQFHEupytsKCwGcFIvYVAAAAAAAAAAAAAAAAAAAAAABjrVVFNvgZDU5tW7SjyV/P/AOAYKlXU7viW3MaZcmBkuZIsw6ijqAT6TJUDU0a5LhXAnWK2I8axmjUAviXFty4AAAAAAAAAAAAAAAx1Kyjv8iLPEt9wEyU0t7LHiEQtYbAkvGLk/gU9Oj3/AAIciPUYGz/pCHFte41Oa4iMqicJJ3jZ23qz/kjV5GuU7TA2kJF9yNCewwY3MIUlec0uSe9+CAnTqWIOIxdiHhsyjWey6XfvOiwOAotbYKXfLaRsaKOZW4Einmptq+RU27pW7ka7M8tjGLsv3I2JNDMUydSxF+J5TmmYVaE+zJ25Xdjc5F0s2KVaLlGPraPXt3LiTsemYZt7eBIIeVZhSxFKNTDzU4SWyUd3g1wfcyYSAAAAAAAAAAAEDFY22xef7EjGT0wk+7+DnMwhLTqg9q+IEyWILevOaw2eRk3FvTKO+L2NfuiX/SC5gbtYgyKqc9/SHeZqOYrmBvtRjmRqWLT4mV1E+IEXExNTiHpu27JK93sSt9Dd1GrHln2kZvOT6mm7U161nZ1Hyf5Vy4gdHLpNGb0UHe2x1ODf5f3NVmKbepu758TnOicZ1J6acb22t8Irm3wO59DirKW1967PuXH3kCDktSSd0nbn+HzOvwmbaV2YuXfuiaqhSiu/x+hMjInUIbN5zVe5Rj4Jt/EwVcVKfryk/BU19CMmbDK8B1ru/VW1833L9xo010uiFHFxcmpx79aV/DYa2p0ClQT6qo2n+Gol/qjs80elU4pJJKyWyy3FzI0l4z0MxVfLM19GrxcKOPbVpLsdbbsTi9222l+K5HsxoOkuSU69NxnHZdSUl69Kad41IPhJNK38m2wFVzpxcrarWlbdqWx27rgSQASAAAAAAAAI2YL7uXcr+VmamO1G8qwvFrmmvNGiovZb3eQHLdJcojU7VrSW1STakvBmlwOGfU3qTk5xlKLd7XSey/uO1zans3HGVcbGOqD9pu/B3A13pdSM7J3XJ7zZUcWaudSzKekAdDRzC3E2dDM78TjFiGZqOKa4gdNnObaKTae2XZXdficXVyaWPqqMXpgrOdT2VyXOT4eDJOc1XUjCMdrc9KXNyVl/z9jpcPBYelGlHfa8pc295AkZbl1LDU1ToxUYr3uT4yk+LZIlFPf8SHHFF/pSAv8ARlwuvB/uXxw8l+Ne+Jh9LRjrY9RV7kidqUdsnfu3I6PIqt/ejz2jiZVZ3eyK3L6s67B47qIRla7b0pXtdtPe+WwDrijIGX5j1mxpJ9zumY86zaNCNltqS9WP1fcBGzbPadOsqDWpzjtt+GT9VM2OVxtT8W38Tismy2rVxTqVE/a1S3uT+iV/gd9TgopJblsIF4AJAAAAAAAAA0dWnapK3tX89pvDT1fXk+cvkBTTfeajNsipV12oK/tJWkvejclJAeU5rk06E7J3T3N/U1/Vy5G/6R9J8PeUak1F05OLjt1Xi7PYcTmHTKO7D0r/AJqmxe6Kv8WBt0nyL6cZO+lN22vdsV0tt+9nC4zNMRW/rKjS9mPZj5Lf7zvOgtLC1aEFWqOU6bcZ0rdmKcrwk78HZeZAmZXSTrQvLU4zUrQi5RjbjKW5byZmeKarTT4NJX5aUdAsfRprTSpxS3dmK+Zny6lQrdnEQVpKyk96fC7IHIemFvpjbtFNt7kleT8EjvV0Dwznq11ND/u9UbP/AMrXsb/LcpoYdWo0ox/Mktb8Zb2eh5ji8rxdPDTxE6eiNNJ6Zu1SV5JXUeCV77bGiw9Sc3eb8FwPa89wnXYarSX95TlFbrXts+Njx7G5dUodmo4xe26U4ya8LAbLA1op7zfYiWqjeO1wnGSS2vfZ7PBsg9GcmhpjKfacle3IvzjCSwGJhidbdCpJQ7W3qpSaSjs4N7mBfQzWqqlqEXqjseqLvqtu0veTcsy6tOt1lXtSvd6ttvE6OjCNVKpBpSlZSkox1Sjy1cPE2dCjGCtFW+b8SPIx4TCqC27ZS3vmSQBEAACQAAAAAAUZw3SH7S8Nha08PCMqlWlVp0pr1YxdR7k9uppclyA7lyNHi6umrKPg/M8Lz37T8yxd4wn1EG2tNC8ZW/W25eTRm+zjpDKjXlTxFVyWJaalOUnaolba3zWzxsB7dGqa3LM411q1CeydCaVvahJaoTXc9vviy2njFzNPnlD76GLoX6ylBwnGLt1tNtWT5uLWzxYHAfazkHVY7roRejFpOyTt1sVaS2cWtL8zRZd0XxNWzjS0Rf4qvZXuW9nslTGxr07Tj2o7VeO2Lta65bGRJw2N9z+QHAYLopRjbrqjqP2YvTD9zqMDl9OlG1KCiuSW/wAeZy2XVGp7+N/id1g4XigLKVI6XoxFOcqc0mpx3Pds2mojSNpkj01ofqt5gdHHLnD+pquK9iXah7r7jInXW9U5eEpR+jJgIECv104tKKjdesqm1f5TmqvQONWWqvXqSvwUv4R2dio0OFwtD0atOg27Qa0t73Brs/Jr3G5qRhWpSo1YqUKkXFxfG64Gzx+VUqzUpx7Udikm1Kz4bN6MuFwNOn6kfe22/iSNdkWSvDpJ1XJLdFpXVvafHwN0AAAAAAAAAAAAFGeT9Lvs8r1cwq1cPFSp49RlOeqMZ4atCzjUV96vFeN5dx6yAPLcH9kcKlTrcZWtrtKdHDq0HN+s1J7Um7uy8ze1+jGDwKhHDYeMXtvN3nUexLbKd2dqc90jl24rlH5v+AOXxOGs7wbjfgtq8uBZSpPjJv4fInVIlsYAY4QLcWrU5vlCXyJSiYsdTvSml7EvhFv6Aeb4eFpe877LFeC8Dh6Ue17zu8oX3aAlqBKwOypF/mXzRjSMtLY13NMDsgUiVAAAAAAAAAAAAAAAAAAAAAABzGeyvWa5RS+Fzpzks0letP8AVby2AQ9JXSXxRdYDGomSjS1Nr/Dqf7UrFGTMnp6qjX+HL4q31A8pjHtHbZL/AFaOPlG0v+czrshfYA20UXItRcgOvpO8U+aXyLzDg3enF/lXyMwABlrkAbIeLzfD0narXpxfKU4p+RwHTDpZOpUlRw83GnBuMpxbUqjW+z4R+ZyH/L8X4s0MPAm9eq06Zuf1CKT00jb2J9KsF/1MPi/oZcP0hwlR2hiabb3JzSb9zPGkLX3lifTK67WV/lL/AHV7vGStsZcjyDIc/rYWS0ycocaUm3F/p9l+B6rlmOhXpxqU32Zr3p8U+9FDkcW+Dz3j9X+Ny6Z+0dphLABWWwAAAAAAAA43EyvUk+c5fM7Cbsm+SZxV+Pf9QM0FsDKw3BgWtGy6PR+8k+UF8X/BrmzbdHFtqP8ASvmB5TjKdqs1ynJeUmdJkL7Jpc7p2xNZcq0/9bZt+j72Ab1FyLUVTA6jLHelD9KJRByZ3ox7rr/MycBRmn6WY10cHVnF2lp0x8ZvSn8TckXMMDTrw0VoqUXt0vddbj1SYi0TLxkiZrMQ8MRdBXPUcT0Dwk/V1w/RO68pJmvX2dQv/aZ6X+SGrz3fA2PkMfT2Y8en5Orv4ajLuhk62F65TtKScoU3G6lG2y73ps5dI9TzzO6WX0I0YPVUjTUIQ4pKNlKdty2e88uR74WTJeJm/j6c+bjxUmIp5Inon2f1/Xpp7HFVEuT3P6eR54kek9B8u0Xm1+FQvze9nrnTHszt54Fbe9Ew60AGA+hAAAKMtuUcgL7i5jcimsCzHTtSm+UJfJnIROmzap9xU7oN+7icnRrJ8QJ8dxRlikHICsjc9HvUm+creS/k0cpG2yiso0/GUn8l9AOA6TwtjK3/AHG/PaS8gZh6c9jFuf4aqTT4XStJeOwxZFiFfeB1KZcmR1V7yksQlvYHU5FL7rwk18mbFSNRk89NJX3yblbir7ieqwEi4uYFVLlMDIaDpbn/AKJSWizqVLqCe5c5PuV1sN3rPMftAruWNae6FOCS8VqfzLHFxRkyREqvLyzjxzMOfr1pVJOc5OUpO7k97Zai06TojlsatWDmr6m3bko7Wb1rRjpvXaGFSk5b635SuivRidVqrVWmK2rm/wCfkejYejGEVGKso7kVpRSSSVktiS3IuMDPntmnc+H0GDj1w11C4FEypwdwAAYWWSZkZjkgLbmOUjI4lkoARcTUTTT2ppprmmtqPP8ANIVcNUbpwnUp3f4e1Hu7z0Z0i2VBcvgB57hekUHsk3F8pJxfk0T4ZjF+rd+CbOv9Ej7K8kU9FXBAclPETeyFKbvx0tJeLZMoqrpS3WVjoHhlyCw/cBy+YZL6RHTW2q97Xex89hBodDYwd6dapHu2SX+Y7fqCqogc3TyR2s60n7or6GejkUE1JuUmtqvOVvJG96ouVICNShbcZ4MuVMroArGRepFiRcBkjM4npbnOHhWlD0KNarHSpTnLRG2lNJNbXsaOyPL+mX9ureMP9qJb4eOL31P4qc3JNKbj9WxzfCv18rt308XUXwaOs6J5th3KMKOFnT1XipzlCXBvfe/wPPTquh8vvaP63/7Ghm41eie8/wBZ+LkTN4jph6Wi4xxZliYjbC4AAAAMbRa0ZLDSBisUaMukaQMOkOJm0jSBg0FNBI0jSBG0DqyTpGkCN1Y6sk6RpAjdWOrJOkaQI3VjqyTpK6QInVFrosm6RpA1tTDy4S+BxWf9FcTWrzqw0SU9Oxyalsilut3Ho+kaDriy2xzurllw1yxqzyGp0Vxkf7hv9Mqb+p0HRPIa8ZQnUg6apyb7eyUt+xL3nfaStjvbnZLV6VevBx1t1RtZCBkKIqU10AAAAAAAAAAAAACjAAIoABVFQAAAAAAAAAAAAAAAAAAAAAA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data:image/jpeg;base64,/9j/4AAQSkZJRgABAQAAAQABAAD/2wCEAAkGBxIQEBUSDxAVFRUPEhUSFhAQEA8VDxAVFREXFhUVExcYHSggGBolGxYVITEhJSkrLi4uFx8zODMsNygtLisBCgoKDg0OGxAQFzclICUrNy03MCsvNTc1LzQrLysrKy01LS0tLSs1LS0tLS0tLS8tLSstLS0tLS0vLS0xKy0tLf/AABEIAOIA3wMBIgACEQEDEQH/xAAbAAEAAQUBAAAAAAAAAAAAAAAABAECAwUGB//EAEEQAAIBAgMEBgcHAAkFAAAAAAABAgMRBAUSITFBUQYTImFxkRQyUoGhscEHI0JictHhFTM0Q2OisrPwVHOCwvH/xAAaAQEAAwEBAQAAAAAAAAAAAAAAAQQFAwIG/8QAIhEBAAICAQMFAQAAAAAAAAAAAAECAxEEEiExBRMVQVGR/9oADAMBAAIRAxEAPwD3EAAAAAAAAAAAAAAAAAAACjYFS3UuZErYi7sty+IhICYpIqRiqm1xAkAxRq8zJcCoAAAAAAAAAAAAAAAAAAAAAAAAAAEHF4j8K9/7GXGYjSrLe/gay4GS5mpsjRZlhICZBl9jDTZmQFHEupytsKCwGcFIvYVAAAAAAAAAAAAAAAAAAAAAABjrVVFNvgZDU5tW7SjyV/P/AOAYKlXU7viW3MaZcmBkuZIsw6ijqAT6TJUDU0a5LhXAnWK2I8axmjUAviXFty4AAAAAAAAAAAAAAAx1Kyjv8iLPEt9wEyU0t7LHiEQtYbAkvGLk/gU9Oj3/AAIciPUYGz/pCHFte41Oa4iMqicJJ3jZ23qz/kjV5GuU7TA2kJF9yNCewwY3MIUlec0uSe9+CAnTqWIOIxdiHhsyjWey6XfvOiwOAotbYKXfLaRsaKOZW4Einmptq+RU27pW7ka7M8tjGLsv3I2JNDMUydSxF+J5TmmYVaE+zJ25Xdjc5F0s2KVaLlGPraPXt3LiTsemYZt7eBIIeVZhSxFKNTDzU4SWyUd3g1wfcyYSAAAAAAAAAAAEDFY22xef7EjGT0wk+7+DnMwhLTqg9q+IEyWILevOaw2eRk3FvTKO+L2NfuiX/SC5gbtYgyKqc9/SHeZqOYrmBvtRjmRqWLT4mV1E+IEXExNTiHpu27JK93sSt9Dd1GrHln2kZvOT6mm7U161nZ1Hyf5Vy4gdHLpNGb0UHe2x1ODf5f3NVmKbepu758TnOicZ1J6acb22t8Irm3wO59DirKW1967PuXH3kCDktSSd0nbn+HzOvwmbaV2YuXfuiaqhSiu/x+hMjInUIbN5zVe5Rj4Jt/EwVcVKfryk/BU19CMmbDK8B1ru/VW1833L9xo010uiFHFxcmpx79aV/DYa2p0ClQT6qo2n+Gol/qjs80elU4pJJKyWyy3FzI0l4z0MxVfLM19GrxcKOPbVpLsdbbsTi9222l+K5HsxoOkuSU69NxnHZdSUl69Kad41IPhJNK38m2wFVzpxcrarWlbdqWx27rgSQASAAAAAAAAI2YL7uXcr+VmamO1G8qwvFrmmvNGiovZb3eQHLdJcojU7VrSW1STakvBmlwOGfU3qTk5xlKLd7XSey/uO1zans3HGVcbGOqD9pu/B3A13pdSM7J3XJ7zZUcWaudSzKekAdDRzC3E2dDM78TjFiGZqOKa4gdNnObaKTae2XZXdficXVyaWPqqMXpgrOdT2VyXOT4eDJOc1XUjCMdrc9KXNyVl/z9jpcPBYelGlHfa8pc295AkZbl1LDU1ToxUYr3uT4yk+LZIlFPf8SHHFF/pSAv8ARlwuvB/uXxw8l+Ne+Jh9LRjrY9RV7kidqUdsnfu3I6PIqt/ejz2jiZVZ3eyK3L6s67B47qIRla7b0pXtdtPe+WwDrijIGX5j1mxpJ9zumY86zaNCNltqS9WP1fcBGzbPadOsqDWpzjtt+GT9VM2OVxtT8W38Tismy2rVxTqVE/a1S3uT+iV/gd9TgopJblsIF4AJAAAAAAAAA0dWnapK3tX89pvDT1fXk+cvkBTTfeajNsipV12oK/tJWkvejclJAeU5rk06E7J3T3N/U1/Vy5G/6R9J8PeUak1F05OLjt1Xi7PYcTmHTKO7D0r/AJqmxe6Kv8WBt0nyL6cZO+lN22vdsV0tt+9nC4zNMRW/rKjS9mPZj5Lf7zvOgtLC1aEFWqOU6bcZ0rdmKcrwk78HZeZAmZXSTrQvLU4zUrQi5RjbjKW5byZmeKarTT4NJX5aUdAsfRprTSpxS3dmK+Zny6lQrdnEQVpKyk96fC7IHIemFvpjbtFNt7kleT8EjvV0Dwznq11ND/u9UbP/AMrXsb/LcpoYdWo0ox/Mktb8Zb2eh5ji8rxdPDTxE6eiNNJ6Zu1SV5JXUeCV77bGiw9Sc3eb8FwPa89wnXYarSX95TlFbrXts+Njx7G5dUodmo4xe26U4ya8LAbLA1op7zfYiWqjeO1wnGSS2vfZ7PBsg9GcmhpjKfacle3IvzjCSwGJhidbdCpJQ7W3qpSaSjs4N7mBfQzWqqlqEXqjseqLvqtu0veTcsy6tOt1lXtSvd6ttvE6OjCNVKpBpSlZSkox1Sjy1cPE2dCjGCtFW+b8SPIx4TCqC27ZS3vmSQBEAACQAAAAAAUZw3SH7S8Nha08PCMqlWlVp0pr1YxdR7k9uppclyA7lyNHi6umrKPg/M8Lz37T8yxd4wn1EG2tNC8ZW/W25eTRm+zjpDKjXlTxFVyWJaalOUnaolba3zWzxsB7dGqa3LM411q1CeydCaVvahJaoTXc9vviy2njFzNPnlD76GLoX6ylBwnGLt1tNtWT5uLWzxYHAfazkHVY7roRejFpOyTt1sVaS2cWtL8zRZd0XxNWzjS0Rf4qvZXuW9nslTGxr07Tj2o7VeO2Lta65bGRJw2N9z+QHAYLopRjbrqjqP2YvTD9zqMDl9OlG1KCiuSW/wAeZy2XVGp7+N/id1g4XigLKVI6XoxFOcqc0mpx3Pds2mojSNpkj01ofqt5gdHHLnD+pquK9iXah7r7jInXW9U5eEpR+jJgIECv104tKKjdesqm1f5TmqvQONWWqvXqSvwUv4R2dio0OFwtD0atOg27Qa0t73Brs/Jr3G5qRhWpSo1YqUKkXFxfG64Gzx+VUqzUpx7Udikm1Kz4bN6MuFwNOn6kfe22/iSNdkWSvDpJ1XJLdFpXVvafHwN0AAAAAAAAAAAAFGeT9Lvs8r1cwq1cPFSp49RlOeqMZ4atCzjUV96vFeN5dx6yAPLcH9kcKlTrcZWtrtKdHDq0HN+s1J7Um7uy8ze1+jGDwKhHDYeMXtvN3nUexLbKd2dqc90jl24rlH5v+AOXxOGs7wbjfgtq8uBZSpPjJv4fInVIlsYAY4QLcWrU5vlCXyJSiYsdTvSml7EvhFv6Aeb4eFpe877LFeC8Dh6Ue17zu8oX3aAlqBKwOypF/mXzRjSMtLY13NMDsgUiVAAAAAAAAAAAAAAAAAAAAAABzGeyvWa5RS+Fzpzks0letP8AVby2AQ9JXSXxRdYDGomSjS1Nr/Dqf7UrFGTMnp6qjX+HL4q31A8pjHtHbZL/AFaOPlG0v+czrshfYA20UXItRcgOvpO8U+aXyLzDg3enF/lXyMwABlrkAbIeLzfD0narXpxfKU4p+RwHTDpZOpUlRw83GnBuMpxbUqjW+z4R+ZyH/L8X4s0MPAm9eq06Zuf1CKT00jb2J9KsF/1MPi/oZcP0hwlR2hiabb3JzSb9zPGkLX3lifTK67WV/lL/AHV7vGStsZcjyDIc/rYWS0ycocaUm3F/p9l+B6rlmOhXpxqU32Zr3p8U+9FDkcW+Dz3j9X+Ny6Z+0dphLABWWwAAAAAAAA43EyvUk+c5fM7Cbsm+SZxV+Pf9QM0FsDKw3BgWtGy6PR+8k+UF8X/BrmzbdHFtqP8ASvmB5TjKdqs1ynJeUmdJkL7Jpc7p2xNZcq0/9bZt+j72Ab1FyLUVTA6jLHelD9KJRByZ3ox7rr/MycBRmn6WY10cHVnF2lp0x8ZvSn8TckXMMDTrw0VoqUXt0vddbj1SYi0TLxkiZrMQ8MRdBXPUcT0Dwk/V1w/RO68pJmvX2dQv/aZ6X+SGrz3fA2PkMfT2Y8en5Orv4ajLuhk62F65TtKScoU3G6lG2y73ps5dI9TzzO6WX0I0YPVUjTUIQ4pKNlKdty2e88uR74WTJeJm/j6c+bjxUmIp5Inon2f1/Xpp7HFVEuT3P6eR54kek9B8u0Xm1+FQvze9nrnTHszt54Fbe9Ew60AGA+hAAAKMtuUcgL7i5jcimsCzHTtSm+UJfJnIROmzap9xU7oN+7icnRrJ8QJ8dxRlikHICsjc9HvUm+creS/k0cpG2yiso0/GUn8l9AOA6TwtjK3/AHG/PaS8gZh6c9jFuf4aqTT4XStJeOwxZFiFfeB1KZcmR1V7yksQlvYHU5FL7rwk18mbFSNRk89NJX3yblbir7ieqwEi4uYFVLlMDIaDpbn/AKJSWizqVLqCe5c5PuV1sN3rPMftAruWNae6FOCS8VqfzLHFxRkyREqvLyzjxzMOfr1pVJOc5OUpO7k97Zai06TojlsatWDmr6m3bko7Wb1rRjpvXaGFSk5b635SuivRidVqrVWmK2rm/wCfkejYejGEVGKso7kVpRSSSVktiS3IuMDPntmnc+H0GDj1w11C4FEypwdwAAYWWSZkZjkgLbmOUjI4lkoARcTUTTT2ppprmmtqPP8ANIVcNUbpwnUp3f4e1Hu7z0Z0i2VBcvgB57hekUHsk3F8pJxfk0T4ZjF+rd+CbOv9Ej7K8kU9FXBAclPETeyFKbvx0tJeLZMoqrpS3WVjoHhlyCw/cBy+YZL6RHTW2q97Xex89hBodDYwd6dapHu2SX+Y7fqCqogc3TyR2s60n7or6GejkUE1JuUmtqvOVvJG96ouVICNShbcZ4MuVMroArGRepFiRcBkjM4npbnOHhWlD0KNarHSpTnLRG2lNJNbXsaOyPL+mX9ureMP9qJb4eOL31P4qc3JNKbj9WxzfCv18rt308XUXwaOs6J5th3KMKOFnT1XipzlCXBvfe/wPPTquh8vvaP63/7Ghm41eie8/wBZ+LkTN4jph6Wi4xxZliYjbC4AAAAMbRa0ZLDSBisUaMukaQMOkOJm0jSBg0FNBI0jSBG0DqyTpGkCN1Y6sk6RpAjdWOrJOkaQI3VjqyTpK6QInVFrosm6RpA1tTDy4S+BxWf9FcTWrzqw0SU9Oxyalsilut3Ho+kaDriy2xzurllw1yxqzyGp0Vxkf7hv9Mqb+p0HRPIa8ZQnUg6apyb7eyUt+xL3nfaStjvbnZLV6VevBx1t1RtZCBkKIqU10AAAAAAAAAAAAACjAAIoABVFQAAAAAAAAAAAAAAAAAAAAAAD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25" y="4365104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DAIly</a:t>
            </a:r>
            <a:r>
              <a:rPr lang="nl-NL" dirty="0"/>
              <a:t> NURSE interventie - Workshop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Video-opnamen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Implementatieplan en afspraken maken</a:t>
            </a:r>
          </a:p>
          <a:p>
            <a:endParaRPr lang="nl-NL" u="sng" dirty="0" smtClean="0"/>
          </a:p>
          <a:p>
            <a:r>
              <a:rPr lang="nl-NL" dirty="0" smtClean="0"/>
              <a:t>Samenvatting en afsluiting 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  <p:pic>
        <p:nvPicPr>
          <p:cNvPr id="7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 opnamen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1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gaan we bij jullie op de afdeling bewoners (blijven) stimuleren?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I:\Algemeen\Afbeeldingen\Afbeeldingen Brainstormsessie\silverfit03_verzor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24388"/>
            <a:ext cx="5585038" cy="37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Toolbox</a:t>
            </a:r>
            <a:r>
              <a:rPr lang="nl-NL" dirty="0" smtClean="0"/>
              <a:t> voor het implementeren van een (beweeg)innovatie in verpleeghuizen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 smtClean="0"/>
              <a:t>Ondersteuning van implementeren innovaties op duurzame wijze, toegespitst op bewegen en zelfredzaamheid</a:t>
            </a:r>
          </a:p>
          <a:p>
            <a:pPr marL="0" indent="0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sz="1800" dirty="0" smtClean="0"/>
              <a:t>	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						Kuk et al. 2016</a:t>
            </a:r>
            <a:endParaRPr lang="nl-N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6183" r="49708" b="12881"/>
          <a:stretch/>
        </p:blipFill>
        <p:spPr bwMode="auto">
          <a:xfrm rot="528305">
            <a:off x="4507355" y="3731781"/>
            <a:ext cx="2232248" cy="28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 implementatieproces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Voorstel </a:t>
            </a:r>
            <a:r>
              <a:rPr lang="nl-NL" dirty="0"/>
              <a:t>voor verandering (SMART)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Huidige situatie en barrières </a:t>
            </a:r>
            <a:r>
              <a:rPr lang="nl-NL" dirty="0"/>
              <a:t>in kaart </a:t>
            </a:r>
            <a:r>
              <a:rPr lang="nl-NL" dirty="0" smtClean="0"/>
              <a:t>brengen en doelen stellen voor </a:t>
            </a:r>
            <a:r>
              <a:rPr lang="nl-NL" dirty="0"/>
              <a:t>verandering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Strategieën selecteren, aansluitend </a:t>
            </a:r>
            <a:r>
              <a:rPr lang="nl-NL" dirty="0"/>
              <a:t>op de barrières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Maak een </a:t>
            </a:r>
            <a:r>
              <a:rPr lang="nl-NL" dirty="0" smtClean="0"/>
              <a:t>implementatieplan </a:t>
            </a:r>
            <a:r>
              <a:rPr lang="nl-NL" dirty="0"/>
              <a:t>en voer het uit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Zorg dat de verandering blijvend is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Evalueer en stel het plan zo nodig </a:t>
            </a:r>
            <a:r>
              <a:rPr lang="nl-NL" dirty="0" smtClean="0"/>
              <a:t>bij</a:t>
            </a:r>
          </a:p>
          <a:p>
            <a:pPr marL="514350" lvl="0" indent="-514350">
              <a:buFont typeface="+mj-lt"/>
              <a:buAutoNum type="arabicPeriod"/>
            </a:pPr>
            <a:endParaRPr lang="nl-NL" sz="1900" dirty="0"/>
          </a:p>
          <a:p>
            <a:pPr marL="0" lvl="0" indent="0" algn="r">
              <a:buNone/>
            </a:pPr>
            <a:r>
              <a:rPr lang="nl-NL" sz="1900" dirty="0" smtClean="0"/>
              <a:t>Grol </a:t>
            </a:r>
            <a:r>
              <a:rPr lang="nl-NL" sz="1900" dirty="0" smtClean="0"/>
              <a:t>en </a:t>
            </a:r>
            <a:r>
              <a:rPr lang="nl-NL" sz="1900" dirty="0" err="1" smtClean="0"/>
              <a:t>Wensing</a:t>
            </a:r>
            <a:r>
              <a:rPr lang="nl-NL" sz="1900" dirty="0" smtClean="0"/>
              <a:t> (2013)</a:t>
            </a:r>
            <a:endParaRPr lang="nl-NL" sz="1900" dirty="0"/>
          </a:p>
          <a:p>
            <a:endParaRPr lang="nl-NL" dirty="0"/>
          </a:p>
        </p:txBody>
      </p:sp>
      <p:pic>
        <p:nvPicPr>
          <p:cNvPr id="4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1: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Wat </a:t>
            </a:r>
            <a:r>
              <a:rPr lang="nl-NL" sz="3600" dirty="0"/>
              <a:t>moet er precies </a:t>
            </a:r>
            <a:r>
              <a:rPr lang="nl-NL" sz="3600" dirty="0" smtClean="0"/>
              <a:t>veranderen</a:t>
            </a:r>
            <a:r>
              <a:rPr lang="nl-NL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Alle verpleegkundigen en verzorgenden moeten binnen 3 maanden een stimulerende en ondersteunende rol spelen bij de dagelijkse activiteiten van en zelfredzaamheid van verpleeghuisbewoners gedurende de dagelijkse zorg</a:t>
            </a:r>
            <a:endParaRPr lang="nl-NL" dirty="0"/>
          </a:p>
        </p:txBody>
      </p:sp>
      <p:pic>
        <p:nvPicPr>
          <p:cNvPr id="4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2: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Huidige </a:t>
            </a:r>
            <a:r>
              <a:rPr lang="nl-NL" sz="3600" dirty="0"/>
              <a:t>zorg en barrières </a:t>
            </a:r>
            <a:r>
              <a:rPr lang="nl-NL" sz="3600" dirty="0" smtClean="0"/>
              <a:t>en doelen stellen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Gedrag dat we meer willen zien:</a:t>
            </a:r>
            <a:endParaRPr lang="nl-NL" dirty="0"/>
          </a:p>
          <a:p>
            <a:r>
              <a:rPr lang="nl-NL" i="1" dirty="0" smtClean="0"/>
              <a:t> </a:t>
            </a:r>
          </a:p>
          <a:p>
            <a:r>
              <a:rPr lang="nl-NL" i="1" dirty="0"/>
              <a:t> </a:t>
            </a:r>
            <a:endParaRPr lang="nl-NL" i="1" dirty="0" smtClean="0"/>
          </a:p>
          <a:p>
            <a:r>
              <a:rPr lang="nl-NL" i="1" dirty="0"/>
              <a:t> </a:t>
            </a:r>
            <a:endParaRPr lang="nl-NL" i="1" dirty="0" smtClean="0"/>
          </a:p>
          <a:p>
            <a:r>
              <a:rPr lang="nl-NL" i="1" dirty="0"/>
              <a:t> </a:t>
            </a:r>
            <a:endParaRPr lang="nl-NL" i="1" dirty="0" smtClean="0"/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sz="2600" i="1" dirty="0" smtClean="0"/>
              <a:t>Formuleer doel(en) </a:t>
            </a:r>
            <a:r>
              <a:rPr lang="nl-NL" sz="2600" i="1" dirty="0"/>
              <a:t>op basis van het huidige gedrag.</a:t>
            </a:r>
            <a:endParaRPr lang="nl-NL" sz="2600" dirty="0"/>
          </a:p>
          <a:p>
            <a:pPr marL="0" indent="0">
              <a:buNone/>
            </a:pPr>
            <a:r>
              <a:rPr lang="nl-NL" b="1" dirty="0" smtClean="0"/>
              <a:t>Doel(en) </a:t>
            </a:r>
            <a:r>
              <a:rPr lang="nl-NL" b="1" dirty="0"/>
              <a:t>die we willen behalen:</a:t>
            </a:r>
            <a:r>
              <a:rPr lang="nl-NL" dirty="0"/>
              <a:t> </a:t>
            </a:r>
          </a:p>
          <a:p>
            <a:r>
              <a:rPr lang="nl-NL" dirty="0" smtClean="0"/>
              <a:t> </a:t>
            </a:r>
          </a:p>
          <a:p>
            <a:r>
              <a:rPr lang="nl-NL" dirty="0"/>
              <a:t> </a:t>
            </a:r>
            <a:endParaRPr lang="nl-NL" dirty="0" smtClean="0"/>
          </a:p>
          <a:p>
            <a:r>
              <a:rPr lang="nl-NL" dirty="0"/>
              <a:t> </a:t>
            </a:r>
            <a:endParaRPr lang="nl-NL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ea typeface="Calibri" pitchFamily="34" charset="0"/>
                <a:cs typeface="Times New Roman" pitchFamily="18" charset="0"/>
              </a:rPr>
              <a:t> </a:t>
            </a:r>
            <a:r>
              <a:rPr lang="nl-NL" altLang="nl-NL" dirty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l-NL" altLang="nl-NL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nl-NL" altLang="nl-NL" sz="800" dirty="0"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  <p:pic>
        <p:nvPicPr>
          <p:cNvPr id="4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Stap 2: </a:t>
            </a:r>
            <a:br>
              <a:rPr lang="nl-NL" sz="3600" dirty="0"/>
            </a:br>
            <a:r>
              <a:rPr lang="nl-NL" sz="3600" dirty="0"/>
              <a:t>Huidige zorg en barrières en doelen stellen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31236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nl-NL" sz="1600" dirty="0" smtClean="0"/>
              <a:t>Niveau </a:t>
            </a:r>
            <a:r>
              <a:rPr lang="nl-NL" sz="1600" dirty="0"/>
              <a:t>bewoner</a:t>
            </a:r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Niveau </a:t>
            </a:r>
            <a:r>
              <a:rPr lang="nl-NL" sz="1600" dirty="0"/>
              <a:t>professional</a:t>
            </a:r>
          </a:p>
          <a:p>
            <a:r>
              <a:rPr lang="nl-NL" sz="16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/>
              <a:t>Niveau </a:t>
            </a:r>
            <a:r>
              <a:rPr lang="nl-NL" sz="1600" dirty="0"/>
              <a:t>team</a:t>
            </a:r>
          </a:p>
          <a:p>
            <a:r>
              <a:rPr lang="nl-NL" sz="16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pPr marL="0" indent="0">
              <a:buNone/>
            </a:pPr>
            <a:r>
              <a:rPr lang="nl-NL" sz="1600" dirty="0"/>
              <a:t> </a:t>
            </a:r>
          </a:p>
          <a:p>
            <a:pPr marL="0" indent="0">
              <a:buNone/>
            </a:pPr>
            <a:r>
              <a:rPr lang="nl-NL" sz="1600" dirty="0"/>
              <a:t>Niveau organisatie</a:t>
            </a:r>
          </a:p>
          <a:p>
            <a:r>
              <a:rPr lang="nl-NL" sz="16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r>
              <a:rPr lang="nl-NL" sz="1400" dirty="0" smtClean="0"/>
              <a:t> </a:t>
            </a:r>
            <a:endParaRPr lang="nl-NL" sz="14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16528"/>
            <a:ext cx="8355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altLang="nl-NL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Barrières die we proberen weg te nemen en/of bevorderende factoren die we willen versterken</a:t>
            </a:r>
            <a:r>
              <a:rPr lang="nl-NL" altLang="nl-N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nl-NL" altLang="nl-NL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Afbeeldingsresultaat voor universiteit maastrich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2384"/>
            <a:ext cx="2304256" cy="4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140" y="5949280"/>
            <a:ext cx="1367356" cy="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612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Welkom bij DAIly NURSE</vt:lpstr>
      <vt:lpstr>DAIly NURSE interventie - Workshop 3</vt:lpstr>
      <vt:lpstr>Video opnamen</vt:lpstr>
      <vt:lpstr>Plan van aanpak</vt:lpstr>
      <vt:lpstr>Toolbox </vt:lpstr>
      <vt:lpstr>Stappenplan implementatieproces</vt:lpstr>
      <vt:lpstr>Stap 1:  Wat moet er precies veranderen?</vt:lpstr>
      <vt:lpstr>Stap 2:  Huidige zorg en barrières en doelen stellen</vt:lpstr>
      <vt:lpstr>Stap 2:  Huidige zorg en barrières en doelen stellen</vt:lpstr>
      <vt:lpstr>Stap 3:  Strategie selectie, passend bij barrières</vt:lpstr>
      <vt:lpstr>PowerPoint Presentation</vt:lpstr>
      <vt:lpstr>Stap 4:  Maak het implementatieplan</vt:lpstr>
      <vt:lpstr>PowerPoint Presentation</vt:lpstr>
      <vt:lpstr>Stap 5:  Continuering van bewegingsstimulering</vt:lpstr>
      <vt:lpstr>PowerPoint Presentation</vt:lpstr>
      <vt:lpstr>Stap 6:  Evaluatie van het implementatieplan</vt:lpstr>
      <vt:lpstr>Samenvatting</vt:lpstr>
      <vt:lpstr>Afsluiting</vt:lpstr>
      <vt:lpstr>Zijn er nog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Scholing Zorgaanpak</dc:title>
  <dc:creator>Ouden Mirre (den) (HSR)</dc:creator>
  <cp:lastModifiedBy>Talane, Bernike (HSR)</cp:lastModifiedBy>
  <cp:revision>52</cp:revision>
  <dcterms:created xsi:type="dcterms:W3CDTF">2016-05-30T08:59:22Z</dcterms:created>
  <dcterms:modified xsi:type="dcterms:W3CDTF">2021-06-14T17:58:51Z</dcterms:modified>
</cp:coreProperties>
</file>